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7" r:id="rId2"/>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37B"/>
    <a:srgbClr val="F0E7DF"/>
    <a:srgbClr val="EAE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014"/>
  </p:normalViewPr>
  <p:slideViewPr>
    <p:cSldViewPr snapToGrid="0">
      <p:cViewPr>
        <p:scale>
          <a:sx n="151" d="100"/>
          <a:sy n="151" d="100"/>
        </p:scale>
        <p:origin x="7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0:47.647"/>
    </inkml:context>
    <inkml:brush xml:id="br0">
      <inkml:brushProperty name="width" value="0.1" units="cm"/>
      <inkml:brushProperty name="height" value="0.1" units="cm"/>
      <inkml:brushProperty name="color" value="#7F7F7F"/>
    </inkml:brush>
  </inkml:definitions>
  <inkml:trace contextRef="#ctx0" brushRef="#br0">0 2 24575,'16'26'0,"10"8"0,-4-9 0,1 0 0,7 6 0,1 1 0,3 2 0,2 1 0,1-3 0,-1 1 0,-3-5 0,0-1 0,-5-5 0,-1-1 0,19 10 0,-14-10 0,-8-7 0,-11-7 0,-5-1 0,-4-6 0,-3-5 0,-1 4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2:31:08.731"/>
    </inkml:context>
    <inkml:brush xml:id="br0">
      <inkml:brushProperty name="width" value="0.1" units="cm"/>
      <inkml:brushProperty name="height" value="0.1" units="cm"/>
      <inkml:brushProperty name="color" value="#7F7F7F"/>
    </inkml:brush>
  </inkml:definitions>
  <inkml:trace contextRef="#ctx0" brushRef="#br0">0 597 24575,'16'-22'0,"9"-8"0,-8 9 0,4-1 0,3-4 0,-1-2 0,4 0 0,-1-2 0,1-1 0,1 1 0,0 0 0,-1 2 0,0-2 0,-1 2 0,-2-1 0,-1 3 0,-2 1 0,-1 1 0,12-16 0,-4 10 0,-10 11 0,-6 8 0,-5 6 0,-3 3 0,-2 2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94163-92B1-CF40-A5AF-5A6C8BD2E37E}" type="datetimeFigureOut">
              <a:rPr lang="en-DE" smtClean="0"/>
              <a:t>25.02.25</a:t>
            </a:fld>
            <a:endParaRPr lang="en-DE"/>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C3743-D178-D949-833A-CBF7E133F7EC}" type="slidenum">
              <a:rPr lang="en-DE" smtClean="0"/>
              <a:t>‹#›</a:t>
            </a:fld>
            <a:endParaRPr lang="en-DE"/>
          </a:p>
        </p:txBody>
      </p:sp>
    </p:spTree>
    <p:extLst>
      <p:ext uri="{BB962C8B-B14F-4D97-AF65-F5344CB8AC3E}">
        <p14:creationId xmlns:p14="http://schemas.microsoft.com/office/powerpoint/2010/main" val="291726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92AB7-AF6F-5AA3-97E4-A38AF57787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3AFE7-72E7-3E46-EEC1-5D81D8BD7B51}"/>
              </a:ext>
            </a:extLst>
          </p:cNvPr>
          <p:cNvSpPr>
            <a:spLocks noGrp="1" noRot="1" noChangeAspect="1"/>
          </p:cNvSpPr>
          <p:nvPr>
            <p:ph type="sldImg"/>
          </p:nvPr>
        </p:nvSpPr>
        <p:spPr>
          <a:xfrm>
            <a:off x="2338388" y="1143000"/>
            <a:ext cx="2181225" cy="3086100"/>
          </a:xfrm>
        </p:spPr>
      </p:sp>
      <p:sp>
        <p:nvSpPr>
          <p:cNvPr id="3" name="Notes Placeholder 2">
            <a:extLst>
              <a:ext uri="{FF2B5EF4-FFF2-40B4-BE49-F238E27FC236}">
                <a16:creationId xmlns:a16="http://schemas.microsoft.com/office/drawing/2014/main" id="{FBCF7AC9-B3CE-544B-D1DC-EBD0DA0D68C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2D5A0FF-4986-EB7F-81A8-A764A015504E}"/>
              </a:ext>
            </a:extLst>
          </p:cNvPr>
          <p:cNvSpPr>
            <a:spLocks noGrp="1"/>
          </p:cNvSpPr>
          <p:nvPr>
            <p:ph type="sldNum" sz="quarter" idx="5"/>
          </p:nvPr>
        </p:nvSpPr>
        <p:spPr/>
        <p:txBody>
          <a:bodyPr/>
          <a:lstStyle/>
          <a:p>
            <a:fld id="{FF1C3743-D178-D949-833A-CBF7E133F7EC}" type="slidenum">
              <a:rPr lang="en-DE" smtClean="0"/>
              <a:t>1</a:t>
            </a:fld>
            <a:endParaRPr lang="en-DE"/>
          </a:p>
        </p:txBody>
      </p:sp>
    </p:spTree>
    <p:extLst>
      <p:ext uri="{BB962C8B-B14F-4D97-AF65-F5344CB8AC3E}">
        <p14:creationId xmlns:p14="http://schemas.microsoft.com/office/powerpoint/2010/main" val="57840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en-GB"/>
              <a:t>Click to edit Master title style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25.02.25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50985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25.02.25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226364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25.02.25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72785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0619C3-B6B4-D548-8B37-F0AF7DD00905}" type="datetimeFigureOut">
              <a:rPr lang="en-DE" smtClean="0"/>
              <a:t>25.02.25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75832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en-GB"/>
              <a:t>Click to edit Master title style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tint val="82000"/>
                  </a:schemeClr>
                </a:solidFill>
              </a:defRPr>
            </a:lvl1pPr>
            <a:lvl2pPr marL="377967" indent="0">
              <a:buNone/>
              <a:defRPr sz="1653">
                <a:solidFill>
                  <a:schemeClr val="tx1">
                    <a:tint val="82000"/>
                  </a:schemeClr>
                </a:solidFill>
              </a:defRPr>
            </a:lvl2pPr>
            <a:lvl3pPr marL="755934" indent="0">
              <a:buNone/>
              <a:defRPr sz="1488">
                <a:solidFill>
                  <a:schemeClr val="tx1">
                    <a:tint val="82000"/>
                  </a:schemeClr>
                </a:solidFill>
              </a:defRPr>
            </a:lvl3pPr>
            <a:lvl4pPr marL="1133902" indent="0">
              <a:buNone/>
              <a:defRPr sz="1323">
                <a:solidFill>
                  <a:schemeClr val="tx1">
                    <a:tint val="82000"/>
                  </a:schemeClr>
                </a:solidFill>
              </a:defRPr>
            </a:lvl4pPr>
            <a:lvl5pPr marL="1511869" indent="0">
              <a:buNone/>
              <a:defRPr sz="1323">
                <a:solidFill>
                  <a:schemeClr val="tx1">
                    <a:tint val="82000"/>
                  </a:schemeClr>
                </a:solidFill>
              </a:defRPr>
            </a:lvl5pPr>
            <a:lvl6pPr marL="1889836" indent="0">
              <a:buNone/>
              <a:defRPr sz="1323">
                <a:solidFill>
                  <a:schemeClr val="tx1">
                    <a:tint val="82000"/>
                  </a:schemeClr>
                </a:solidFill>
              </a:defRPr>
            </a:lvl6pPr>
            <a:lvl7pPr marL="2267803" indent="0">
              <a:buNone/>
              <a:defRPr sz="1323">
                <a:solidFill>
                  <a:schemeClr val="tx1">
                    <a:tint val="82000"/>
                  </a:schemeClr>
                </a:solidFill>
              </a:defRPr>
            </a:lvl7pPr>
            <a:lvl8pPr marL="2645771" indent="0">
              <a:buNone/>
              <a:defRPr sz="1323">
                <a:solidFill>
                  <a:schemeClr val="tx1">
                    <a:tint val="82000"/>
                  </a:schemeClr>
                </a:solidFill>
              </a:defRPr>
            </a:lvl8pPr>
            <a:lvl9pPr marL="3023738" indent="0">
              <a:buNone/>
              <a:defRPr sz="1323">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0619C3-B6B4-D548-8B37-F0AF7DD00905}" type="datetimeFigureOut">
              <a:rPr lang="en-DE" smtClean="0"/>
              <a:t>25.02.25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79212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0619C3-B6B4-D548-8B37-F0AF7DD00905}" type="datetimeFigureOut">
              <a:rPr lang="en-DE" smtClean="0"/>
              <a:t>25.02.25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137886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GB"/>
              <a:t>Click to edit Master text styles</a:t>
            </a:r>
          </a:p>
        </p:txBody>
      </p:sp>
      <p:sp>
        <p:nvSpPr>
          <p:cNvPr id="4" name="Content Placeholder 3"/>
          <p:cNvSpPr>
            <a:spLocks noGrp="1"/>
          </p:cNvSpPr>
          <p:nvPr>
            <p:ph sz="half" idx="2"/>
          </p:nvPr>
        </p:nvSpPr>
        <p:spPr>
          <a:xfrm>
            <a:off x="520713" y="3905482"/>
            <a:ext cx="3198096"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GB"/>
              <a:t>Click to edit Master text styles</a:t>
            </a:r>
          </a:p>
        </p:txBody>
      </p:sp>
      <p:sp>
        <p:nvSpPr>
          <p:cNvPr id="6" name="Content Placeholder 5"/>
          <p:cNvSpPr>
            <a:spLocks noGrp="1"/>
          </p:cNvSpPr>
          <p:nvPr>
            <p:ph sz="quarter" idx="4"/>
          </p:nvPr>
        </p:nvSpPr>
        <p:spPr>
          <a:xfrm>
            <a:off x="3827086" y="3905482"/>
            <a:ext cx="3213847"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0619C3-B6B4-D548-8B37-F0AF7DD00905}" type="datetimeFigureOut">
              <a:rPr lang="en-DE" smtClean="0"/>
              <a:t>25.02.25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69628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0619C3-B6B4-D548-8B37-F0AF7DD00905}" type="datetimeFigureOut">
              <a:rPr lang="en-DE" smtClean="0"/>
              <a:t>25.02.25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46139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19C3-B6B4-D548-8B37-F0AF7DD00905}" type="datetimeFigureOut">
              <a:rPr lang="en-DE" smtClean="0"/>
              <a:t>25.02.25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46530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GB"/>
              <a:t>Click to edit Master title style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25.02.25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1276893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GB"/>
              <a:t>Click icon to add picture</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GB"/>
              <a:t>Click to edit Master text styles</a:t>
            </a:r>
          </a:p>
        </p:txBody>
      </p:sp>
      <p:sp>
        <p:nvSpPr>
          <p:cNvPr id="5" name="Date Placeholder 4"/>
          <p:cNvSpPr>
            <a:spLocks noGrp="1"/>
          </p:cNvSpPr>
          <p:nvPr>
            <p:ph type="dt" sz="half" idx="10"/>
          </p:nvPr>
        </p:nvSpPr>
        <p:spPr/>
        <p:txBody>
          <a:bodyPr/>
          <a:lstStyle/>
          <a:p>
            <a:fld id="{2F0619C3-B6B4-D548-8B37-F0AF7DD00905}" type="datetimeFigureOut">
              <a:rPr lang="en-DE" smtClean="0"/>
              <a:t>25.02.25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6EA0BCF-1CF1-734D-BC0D-76137D87BBE9}" type="slidenum">
              <a:rPr lang="en-DE" smtClean="0"/>
              <a:t>‹#›</a:t>
            </a:fld>
            <a:endParaRPr lang="en-DE"/>
          </a:p>
        </p:txBody>
      </p:sp>
    </p:spTree>
    <p:extLst>
      <p:ext uri="{BB962C8B-B14F-4D97-AF65-F5344CB8AC3E}">
        <p14:creationId xmlns:p14="http://schemas.microsoft.com/office/powerpoint/2010/main" val="376252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82000"/>
                  </a:schemeClr>
                </a:solidFill>
              </a:defRPr>
            </a:lvl1pPr>
          </a:lstStyle>
          <a:p>
            <a:fld id="{2F0619C3-B6B4-D548-8B37-F0AF7DD00905}" type="datetimeFigureOut">
              <a:rPr lang="en-DE" smtClean="0"/>
              <a:t>25.02.25</a:t>
            </a:fld>
            <a:endParaRPr lang="en-DE"/>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82000"/>
                  </a:schemeClr>
                </a:solidFill>
              </a:defRPr>
            </a:lvl1pPr>
          </a:lstStyle>
          <a:p>
            <a:endParaRPr lang="en-DE"/>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82000"/>
                  </a:schemeClr>
                </a:solidFill>
              </a:defRPr>
            </a:lvl1pPr>
          </a:lstStyle>
          <a:p>
            <a:fld id="{36EA0BCF-1CF1-734D-BC0D-76137D87BBE9}" type="slidenum">
              <a:rPr lang="en-DE" smtClean="0"/>
              <a:t>‹#›</a:t>
            </a:fld>
            <a:endParaRPr lang="en-DE"/>
          </a:p>
        </p:txBody>
      </p:sp>
    </p:spTree>
    <p:extLst>
      <p:ext uri="{BB962C8B-B14F-4D97-AF65-F5344CB8AC3E}">
        <p14:creationId xmlns:p14="http://schemas.microsoft.com/office/powerpoint/2010/main" val="451149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customXml" Target="../ink/ink1.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a:extLst>
            <a:ext uri="{FF2B5EF4-FFF2-40B4-BE49-F238E27FC236}">
              <a16:creationId xmlns:a16="http://schemas.microsoft.com/office/drawing/2014/main" id="{370466F5-4B86-AD05-2660-047DA5059B62}"/>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2F6B108F-5A5F-1E25-C861-A10C94537294}"/>
              </a:ext>
            </a:extLst>
          </p:cNvPr>
          <p:cNvPicPr>
            <a:picLocks noChangeAspect="1" noChangeArrowheads="1"/>
          </p:cNvPicPr>
          <p:nvPr/>
        </p:nvPicPr>
        <p:blipFill>
          <a:blip r:embed="rId3"/>
          <a:srcRect/>
          <a:stretch/>
        </p:blipFill>
        <p:spPr bwMode="auto">
          <a:xfrm>
            <a:off x="93787" y="1970967"/>
            <a:ext cx="2146672" cy="2146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49A5D09-BB97-AAE2-1F03-413155D5955F}"/>
              </a:ext>
            </a:extLst>
          </p:cNvPr>
          <p:cNvSpPr txBox="1"/>
          <p:nvPr/>
        </p:nvSpPr>
        <p:spPr>
          <a:xfrm>
            <a:off x="1991346" y="2350232"/>
            <a:ext cx="3252266" cy="1184940"/>
          </a:xfrm>
          <a:prstGeom prst="rect">
            <a:avLst/>
          </a:prstGeom>
          <a:noFill/>
        </p:spPr>
        <p:txBody>
          <a:bodyPr wrap="square">
            <a:spAutoFit/>
          </a:bodyPr>
          <a:lstStyle/>
          <a:p>
            <a:r>
              <a:rPr lang="de-DE" sz="2600" b="1" i="1" dirty="0">
                <a:solidFill>
                  <a:srgbClr val="53637B"/>
                </a:solidFill>
                <a:latin typeface="Source Sans Pro" panose="020B0503030403020204" pitchFamily="34" charset="77"/>
              </a:rPr>
              <a:t>Anne Adler</a:t>
            </a:r>
          </a:p>
          <a:p>
            <a:r>
              <a:rPr lang="de-DE" sz="1500" i="1" dirty="0">
                <a:solidFill>
                  <a:srgbClr val="53637B"/>
                </a:solidFill>
                <a:latin typeface="Source Sans Pro" panose="020B0503030403020204" pitchFamily="34" charset="77"/>
              </a:rPr>
              <a:t>Neue Laubbäume für Nester und mehr Aussicht über Potsdam. Von oben ist unsere Stadt am schönsten!</a:t>
            </a:r>
          </a:p>
        </p:txBody>
      </p:sp>
      <p:pic>
        <p:nvPicPr>
          <p:cNvPr id="1028" name="Picture 4">
            <a:extLst>
              <a:ext uri="{FF2B5EF4-FFF2-40B4-BE49-F238E27FC236}">
                <a16:creationId xmlns:a16="http://schemas.microsoft.com/office/drawing/2014/main" id="{EC0B5045-D97C-4373-7484-6DE05DF87476}"/>
              </a:ext>
            </a:extLst>
          </p:cNvPr>
          <p:cNvPicPr>
            <a:picLocks noChangeAspect="1" noChangeArrowheads="1"/>
          </p:cNvPicPr>
          <p:nvPr/>
        </p:nvPicPr>
        <p:blipFill rotWithShape="1">
          <a:blip r:embed="rId4"/>
          <a:srcRect l="5570" t="8120" r="7428" b="4878"/>
          <a:stretch/>
        </p:blipFill>
        <p:spPr bwMode="auto">
          <a:xfrm>
            <a:off x="5537648" y="3456558"/>
            <a:ext cx="1773655" cy="1773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4DB090-051E-E695-9F72-CA111D9F54B6}"/>
              </a:ext>
            </a:extLst>
          </p:cNvPr>
          <p:cNvPicPr>
            <a:picLocks noChangeAspect="1" noChangeArrowheads="1"/>
          </p:cNvPicPr>
          <p:nvPr/>
        </p:nvPicPr>
        <p:blipFill>
          <a:blip r:embed="rId5"/>
          <a:srcRect/>
          <a:stretch/>
        </p:blipFill>
        <p:spPr bwMode="auto">
          <a:xfrm>
            <a:off x="5567410" y="6497287"/>
            <a:ext cx="1674473" cy="167447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4DD4CD7A-8045-2624-AE24-FD5A34478825}"/>
              </a:ext>
            </a:extLst>
          </p:cNvPr>
          <p:cNvPicPr>
            <a:picLocks noChangeAspect="1" noChangeArrowheads="1"/>
          </p:cNvPicPr>
          <p:nvPr/>
        </p:nvPicPr>
        <p:blipFill>
          <a:blip r:embed="rId6"/>
          <a:srcRect/>
          <a:stretch/>
        </p:blipFill>
        <p:spPr bwMode="auto">
          <a:xfrm>
            <a:off x="308867" y="4763653"/>
            <a:ext cx="1871882" cy="18718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a:extLst>
              <a:ext uri="{FF2B5EF4-FFF2-40B4-BE49-F238E27FC236}">
                <a16:creationId xmlns:a16="http://schemas.microsoft.com/office/drawing/2014/main" id="{968D864F-6B4C-3246-7DD0-C95318A07EF5}"/>
              </a:ext>
            </a:extLst>
          </p:cNvPr>
          <p:cNvPicPr>
            <a:picLocks noChangeAspect="1" noChangeArrowheads="1"/>
          </p:cNvPicPr>
          <p:nvPr/>
        </p:nvPicPr>
        <p:blipFill rotWithShape="1">
          <a:blip r:embed="rId7"/>
          <a:srcRect l="5730" t="6609" r="12860" b="11468"/>
          <a:stretch/>
        </p:blipFill>
        <p:spPr bwMode="auto">
          <a:xfrm>
            <a:off x="187613" y="7808209"/>
            <a:ext cx="2023919" cy="20366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A86588F-13F6-D842-C3DF-E30F1EAB813D}"/>
              </a:ext>
            </a:extLst>
          </p:cNvPr>
          <p:cNvSpPr txBox="1"/>
          <p:nvPr/>
        </p:nvSpPr>
        <p:spPr>
          <a:xfrm>
            <a:off x="393452" y="10201101"/>
            <a:ext cx="9235290" cy="490712"/>
          </a:xfrm>
          <a:prstGeom prst="rect">
            <a:avLst/>
          </a:prstGeom>
          <a:noFill/>
        </p:spPr>
        <p:txBody>
          <a:bodyPr wrap="square" numCol="2" rtlCol="0">
            <a:spAutoFit/>
          </a:bodyPr>
          <a:lstStyle/>
          <a:p>
            <a:r>
              <a:rPr lang="de-DE" sz="863" dirty="0">
                <a:solidFill>
                  <a:srgbClr val="7F7F7F"/>
                </a:solidFill>
                <a:latin typeface="SourceSansPro" panose="020B0503030403020204" pitchFamily="34" charset="77"/>
              </a:rPr>
              <a:t>              Eine unabhängige Initiative ehrenamtlicher</a:t>
            </a:r>
          </a:p>
          <a:p>
            <a:r>
              <a:rPr lang="de-DE" sz="863" dirty="0">
                <a:solidFill>
                  <a:srgbClr val="7F7F7F"/>
                </a:solidFill>
                <a:latin typeface="SourceSansPro" panose="020B0503030403020204" pitchFamily="34" charset="77"/>
              </a:rPr>
              <a:t>              Wahlvorstände in Potsdam. </a:t>
            </a:r>
            <a:r>
              <a:rPr lang="de-DE" sz="863" b="1" dirty="0" err="1">
                <a:solidFill>
                  <a:srgbClr val="7F7F7F"/>
                </a:solidFill>
                <a:latin typeface="SourceSansPro" panose="020B0503030403020204" pitchFamily="34" charset="77"/>
              </a:rPr>
              <a:t>kinderwahl.de</a:t>
            </a:r>
            <a:endParaRPr lang="de-DE" sz="863" b="1" dirty="0">
              <a:solidFill>
                <a:srgbClr val="7F7F7F"/>
              </a:solidFill>
              <a:latin typeface="SourceSansPro" panose="020B0503030403020204" pitchFamily="34" charset="77"/>
            </a:endParaRPr>
          </a:p>
          <a:p>
            <a:br>
              <a:rPr lang="de-DE" sz="863" dirty="0">
                <a:solidFill>
                  <a:srgbClr val="7F7F7F"/>
                </a:solidFill>
                <a:latin typeface="SourceSansPro" panose="020B0503030403020204" pitchFamily="34" charset="77"/>
              </a:rPr>
            </a:br>
            <a:r>
              <a:rPr lang="de-DE" sz="863" dirty="0">
                <a:solidFill>
                  <a:srgbClr val="7F7F7F"/>
                </a:solidFill>
                <a:latin typeface="SourceSansPro" panose="020B0503030403020204" pitchFamily="34" charset="77"/>
              </a:rPr>
              <a:t>Zeichnungen: Lea Gerneth (2024).</a:t>
            </a:r>
          </a:p>
          <a:p>
            <a:r>
              <a:rPr lang="de-DE" sz="863" dirty="0">
                <a:solidFill>
                  <a:srgbClr val="7F7F7F"/>
                </a:solidFill>
                <a:latin typeface="SourceSansPro" panose="020B0503030403020204" pitchFamily="34" charset="77"/>
              </a:rPr>
              <a:t>Lizenziert unter Creative Commons BY-NC-ND 4.0. </a:t>
            </a:r>
          </a:p>
        </p:txBody>
      </p:sp>
      <p:pic>
        <p:nvPicPr>
          <p:cNvPr id="53" name="Graphic 52">
            <a:extLst>
              <a:ext uri="{FF2B5EF4-FFF2-40B4-BE49-F238E27FC236}">
                <a16:creationId xmlns:a16="http://schemas.microsoft.com/office/drawing/2014/main" id="{77E9177F-678B-E0E5-539C-F075BBB833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9599" y="10255628"/>
            <a:ext cx="744278" cy="256363"/>
          </a:xfrm>
          <a:prstGeom prst="rect">
            <a:avLst/>
          </a:prstGeom>
        </p:spPr>
      </p:pic>
      <p:grpSp>
        <p:nvGrpSpPr>
          <p:cNvPr id="58" name="Group 57">
            <a:extLst>
              <a:ext uri="{FF2B5EF4-FFF2-40B4-BE49-F238E27FC236}">
                <a16:creationId xmlns:a16="http://schemas.microsoft.com/office/drawing/2014/main" id="{78C1AC11-6322-748A-E10C-E5BDD7B85541}"/>
              </a:ext>
            </a:extLst>
          </p:cNvPr>
          <p:cNvGrpSpPr/>
          <p:nvPr/>
        </p:nvGrpSpPr>
        <p:grpSpPr>
          <a:xfrm>
            <a:off x="195575" y="10273408"/>
            <a:ext cx="226586" cy="226586"/>
            <a:chOff x="-449374" y="6478783"/>
            <a:chExt cx="283210" cy="283210"/>
          </a:xfrm>
        </p:grpSpPr>
        <p:sp>
          <p:nvSpPr>
            <p:cNvPr id="55" name="Oval 54">
              <a:extLst>
                <a:ext uri="{FF2B5EF4-FFF2-40B4-BE49-F238E27FC236}">
                  <a16:creationId xmlns:a16="http://schemas.microsoft.com/office/drawing/2014/main" id="{34DFC821-96F2-6B76-84B0-939E9810EE7D}"/>
                </a:ext>
              </a:extLst>
            </p:cNvPr>
            <p:cNvSpPr/>
            <p:nvPr/>
          </p:nvSpPr>
          <p:spPr>
            <a:xfrm>
              <a:off x="-449374" y="6478783"/>
              <a:ext cx="283210" cy="283210"/>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8694" tIns="49347" rIns="98694" bIns="49347" numCol="1" spcCol="0" rtlCol="0" fromWordArt="0" anchor="ctr" anchorCtr="0" forceAA="0" compatLnSpc="1">
              <a:prstTxWarp prst="textNoShape">
                <a:avLst/>
              </a:prstTxWarp>
              <a:noAutofit/>
            </a:bodyPr>
            <a:lstStyle/>
            <a:p>
              <a:endParaRPr lang="en-GB" sz="2115"/>
            </a:p>
          </p:txBody>
        </p:sp>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5B5A9ED0-CFC5-65B9-C7CB-279CA127159E}"/>
                    </a:ext>
                  </a:extLst>
                </p14:cNvPr>
                <p14:cNvContentPartPr/>
                <p14:nvPr/>
              </p14:nvContentPartPr>
              <p14:xfrm>
                <a:off x="-429054" y="6494658"/>
                <a:ext cx="242570" cy="217805"/>
              </p14:xfrm>
            </p:contentPart>
          </mc:Choice>
          <mc:Fallback xmlns="">
            <p:pic>
              <p:nvPicPr>
                <p:cNvPr id="56" name="Ink 55">
                  <a:extLst>
                    <a:ext uri="{FF2B5EF4-FFF2-40B4-BE49-F238E27FC236}">
                      <a16:creationId xmlns:a16="http://schemas.microsoft.com/office/drawing/2014/main" id="{5B5A9ED0-CFC5-65B9-C7CB-279CA127159E}"/>
                    </a:ext>
                  </a:extLst>
                </p:cNvPr>
                <p:cNvPicPr/>
                <p:nvPr/>
              </p:nvPicPr>
              <p:blipFill>
                <a:blip r:embed="rId11"/>
                <a:stretch>
                  <a:fillRect/>
                </a:stretch>
              </p:blipFill>
              <p:spPr>
                <a:xfrm>
                  <a:off x="-451473" y="6472204"/>
                  <a:ext cx="286959" cy="2622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E597CE1A-397F-A928-7119-8DDFD63EB120}"/>
                    </a:ext>
                  </a:extLst>
                </p14:cNvPr>
                <p14:cNvContentPartPr/>
                <p14:nvPr/>
              </p14:nvContentPartPr>
              <p14:xfrm>
                <a:off x="-406829" y="6484498"/>
                <a:ext cx="240030" cy="267970"/>
              </p14:xfrm>
            </p:contentPart>
          </mc:Choice>
          <mc:Fallback xmlns="">
            <p:pic>
              <p:nvPicPr>
                <p:cNvPr id="57" name="Ink 56">
                  <a:extLst>
                    <a:ext uri="{FF2B5EF4-FFF2-40B4-BE49-F238E27FC236}">
                      <a16:creationId xmlns:a16="http://schemas.microsoft.com/office/drawing/2014/main" id="{E597CE1A-397F-A928-7119-8DDFD63EB120}"/>
                    </a:ext>
                  </a:extLst>
                </p:cNvPr>
                <p:cNvPicPr/>
                <p:nvPr/>
              </p:nvPicPr>
              <p:blipFill>
                <a:blip r:embed="rId13"/>
                <a:stretch>
                  <a:fillRect/>
                </a:stretch>
              </p:blipFill>
              <p:spPr>
                <a:xfrm>
                  <a:off x="-429262" y="6462055"/>
                  <a:ext cx="284447" cy="312407"/>
                </a:xfrm>
                <a:prstGeom prst="rect">
                  <a:avLst/>
                </a:prstGeom>
              </p:spPr>
            </p:pic>
          </mc:Fallback>
        </mc:AlternateContent>
      </p:grpSp>
      <p:sp>
        <p:nvSpPr>
          <p:cNvPr id="1024" name="Rounded Rectangle 1023">
            <a:extLst>
              <a:ext uri="{FF2B5EF4-FFF2-40B4-BE49-F238E27FC236}">
                <a16:creationId xmlns:a16="http://schemas.microsoft.com/office/drawing/2014/main" id="{D0EBFEC0-9D7C-4A2D-19C6-F249B1EADD41}"/>
              </a:ext>
            </a:extLst>
          </p:cNvPr>
          <p:cNvSpPr/>
          <p:nvPr/>
        </p:nvSpPr>
        <p:spPr>
          <a:xfrm>
            <a:off x="483115" y="179800"/>
            <a:ext cx="6612630" cy="1810394"/>
          </a:xfrm>
          <a:prstGeom prst="roundRect">
            <a:avLst>
              <a:gd name="adj" fmla="val 6995"/>
            </a:avLst>
          </a:prstGeom>
          <a:noFill/>
          <a:ln w="22225">
            <a:solidFill>
              <a:srgbClr val="536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de-DE" sz="2600" b="1" dirty="0">
                <a:solidFill>
                  <a:srgbClr val="53637B"/>
                </a:solidFill>
                <a:latin typeface="Source Sans Pro" panose="020B0503030403020204" pitchFamily="34" charset="77"/>
              </a:rPr>
              <a:t>Potsdamer Kinderwahl</a:t>
            </a:r>
          </a:p>
          <a:p>
            <a:pPr algn="just"/>
            <a:endParaRPr lang="de-DE" sz="216" dirty="0">
              <a:solidFill>
                <a:srgbClr val="53637B"/>
              </a:solidFill>
              <a:latin typeface="Source Sans Pro" panose="020B0503030403020204" pitchFamily="34" charset="77"/>
            </a:endParaRPr>
          </a:p>
          <a:p>
            <a:pPr algn="just"/>
            <a:r>
              <a:rPr lang="de-DE" sz="1500" dirty="0">
                <a:solidFill>
                  <a:srgbClr val="53637B"/>
                </a:solidFill>
                <a:latin typeface="Source Sans Pro" panose="020B0503030403020204" pitchFamily="34" charset="77"/>
              </a:rPr>
              <a:t>In Potsdam leben viele Tiere. Alle haben Ideen wie die Stadt schöner und lebenswerter werden soll. Nicht alles klappt so einfach. Manchmal passen die Ideen nicht sofort zusammen. Die Tiere müssen also gemeinsam nach Lösungen suchen. Aber du kannst mitentscheiden, wer dabei das stärkste Wort hat.</a:t>
            </a:r>
            <a:br>
              <a:rPr lang="de-DE" sz="1500" dirty="0">
                <a:solidFill>
                  <a:srgbClr val="53637B"/>
                </a:solidFill>
                <a:latin typeface="Source Sans Pro" panose="020B0503030403020204" pitchFamily="34" charset="77"/>
              </a:rPr>
            </a:br>
            <a:r>
              <a:rPr lang="de-DE" sz="1500" dirty="0">
                <a:solidFill>
                  <a:srgbClr val="53637B"/>
                </a:solidFill>
                <a:latin typeface="Source Sans Pro" panose="020B0503030403020204" pitchFamily="34" charset="77"/>
              </a:rPr>
              <a:t>Wer hat die besten Ideen für Potsdam?</a:t>
            </a:r>
          </a:p>
        </p:txBody>
      </p:sp>
      <p:pic>
        <p:nvPicPr>
          <p:cNvPr id="3" name="Picture 2">
            <a:extLst>
              <a:ext uri="{FF2B5EF4-FFF2-40B4-BE49-F238E27FC236}">
                <a16:creationId xmlns:a16="http://schemas.microsoft.com/office/drawing/2014/main" id="{43157967-821A-6DF2-70B6-BF2011DCF3A8}"/>
              </a:ext>
            </a:extLst>
          </p:cNvPr>
          <p:cNvPicPr>
            <a:picLocks noChangeAspect="1"/>
          </p:cNvPicPr>
          <p:nvPr/>
        </p:nvPicPr>
        <p:blipFill>
          <a:blip r:embed="rId14"/>
          <a:stretch>
            <a:fillRect/>
          </a:stretch>
        </p:blipFill>
        <p:spPr>
          <a:xfrm>
            <a:off x="483115" y="10243585"/>
            <a:ext cx="276225" cy="276225"/>
          </a:xfrm>
          <a:prstGeom prst="rect">
            <a:avLst/>
          </a:prstGeom>
        </p:spPr>
      </p:pic>
      <p:sp>
        <p:nvSpPr>
          <p:cNvPr id="4" name="TextBox 3">
            <a:extLst>
              <a:ext uri="{FF2B5EF4-FFF2-40B4-BE49-F238E27FC236}">
                <a16:creationId xmlns:a16="http://schemas.microsoft.com/office/drawing/2014/main" id="{F6D14CB0-4BBA-B3E5-501E-01D9DD422A93}"/>
              </a:ext>
            </a:extLst>
          </p:cNvPr>
          <p:cNvSpPr txBox="1"/>
          <p:nvPr/>
        </p:nvSpPr>
        <p:spPr>
          <a:xfrm>
            <a:off x="2531532" y="3700951"/>
            <a:ext cx="3496735" cy="1184940"/>
          </a:xfrm>
          <a:prstGeom prst="rect">
            <a:avLst/>
          </a:prstGeom>
          <a:noFill/>
        </p:spPr>
        <p:txBody>
          <a:bodyPr wrap="square">
            <a:spAutoFit/>
          </a:bodyPr>
          <a:lstStyle/>
          <a:p>
            <a:r>
              <a:rPr lang="de-DE" sz="2600" b="1" i="1" dirty="0">
                <a:solidFill>
                  <a:srgbClr val="53637B"/>
                </a:solidFill>
                <a:latin typeface="Source Sans Pro" panose="020B0503030403020204" pitchFamily="34" charset="77"/>
              </a:rPr>
              <a:t>Bea Biber</a:t>
            </a:r>
            <a:endParaRPr lang="en-DE" sz="2600" i="1" dirty="0">
              <a:latin typeface="Source Sans Pro" panose="020B0503030403020204" pitchFamily="34" charset="77"/>
            </a:endParaRPr>
          </a:p>
          <a:p>
            <a:r>
              <a:rPr lang="de-DE" sz="1500" i="1" dirty="0">
                <a:solidFill>
                  <a:srgbClr val="53637B"/>
                </a:solidFill>
                <a:latin typeface="Source Sans Pro" panose="020B0503030403020204" pitchFamily="34" charset="77"/>
              </a:rPr>
              <a:t>Potsdams Wiesen fluten und darauf spielen. Dafür brauchen wir schnelle Nadelbäume. Alle lieben Wasser!</a:t>
            </a:r>
          </a:p>
        </p:txBody>
      </p:sp>
      <p:sp>
        <p:nvSpPr>
          <p:cNvPr id="6" name="TextBox 5">
            <a:extLst>
              <a:ext uri="{FF2B5EF4-FFF2-40B4-BE49-F238E27FC236}">
                <a16:creationId xmlns:a16="http://schemas.microsoft.com/office/drawing/2014/main" id="{E5B721AB-75E0-95DC-DD2A-1308F40F8576}"/>
              </a:ext>
            </a:extLst>
          </p:cNvPr>
          <p:cNvSpPr txBox="1"/>
          <p:nvPr/>
        </p:nvSpPr>
        <p:spPr>
          <a:xfrm>
            <a:off x="1991346" y="5139320"/>
            <a:ext cx="3817026" cy="1184940"/>
          </a:xfrm>
          <a:prstGeom prst="rect">
            <a:avLst/>
          </a:prstGeom>
          <a:noFill/>
        </p:spPr>
        <p:txBody>
          <a:bodyPr wrap="square">
            <a:spAutoFit/>
          </a:bodyPr>
          <a:lstStyle/>
          <a:p>
            <a:r>
              <a:rPr lang="de-DE" sz="2600" b="1" i="1" dirty="0">
                <a:solidFill>
                  <a:srgbClr val="53637B"/>
                </a:solidFill>
                <a:latin typeface="Source Sans Pro" panose="020B0503030403020204" pitchFamily="34" charset="77"/>
              </a:rPr>
              <a:t>Finn Fuchs</a:t>
            </a:r>
          </a:p>
          <a:p>
            <a:r>
              <a:rPr lang="de-DE" sz="1500" i="1" dirty="0">
                <a:solidFill>
                  <a:srgbClr val="53637B"/>
                </a:solidFill>
                <a:latin typeface="Source Sans Pro" panose="020B0503030403020204" pitchFamily="34" charset="77"/>
              </a:rPr>
              <a:t>Ein Fuchsbauprogramm für mehr Wohnraum. Saubere Waldwege und Abfalleimer.</a:t>
            </a:r>
            <a:br>
              <a:rPr lang="de-DE" sz="1500" i="1" dirty="0">
                <a:solidFill>
                  <a:srgbClr val="53637B"/>
                </a:solidFill>
                <a:latin typeface="Source Sans Pro" panose="020B0503030403020204" pitchFamily="34" charset="77"/>
              </a:rPr>
            </a:br>
            <a:r>
              <a:rPr lang="de-DE" sz="1500" i="1" dirty="0">
                <a:solidFill>
                  <a:srgbClr val="53637B"/>
                </a:solidFill>
                <a:latin typeface="Source Sans Pro" panose="020B0503030403020204" pitchFamily="34" charset="77"/>
              </a:rPr>
              <a:t>Unser Wald ist Erholung für alle!</a:t>
            </a:r>
          </a:p>
        </p:txBody>
      </p:sp>
      <p:sp>
        <p:nvSpPr>
          <p:cNvPr id="8" name="TextBox 7">
            <a:extLst>
              <a:ext uri="{FF2B5EF4-FFF2-40B4-BE49-F238E27FC236}">
                <a16:creationId xmlns:a16="http://schemas.microsoft.com/office/drawing/2014/main" id="{DBDE1772-E36C-44F0-68A4-FE6F938FFE18}"/>
              </a:ext>
            </a:extLst>
          </p:cNvPr>
          <p:cNvSpPr txBox="1"/>
          <p:nvPr/>
        </p:nvSpPr>
        <p:spPr>
          <a:xfrm>
            <a:off x="2531533" y="6678332"/>
            <a:ext cx="3376063" cy="1184940"/>
          </a:xfrm>
          <a:prstGeom prst="rect">
            <a:avLst/>
          </a:prstGeom>
          <a:noFill/>
        </p:spPr>
        <p:txBody>
          <a:bodyPr wrap="square">
            <a:spAutoFit/>
          </a:bodyPr>
          <a:lstStyle/>
          <a:p>
            <a:r>
              <a:rPr lang="de-DE" sz="2600" b="1" i="1" dirty="0">
                <a:solidFill>
                  <a:srgbClr val="53637B"/>
                </a:solidFill>
                <a:latin typeface="Source Sans Pro" panose="020B0503030403020204" pitchFamily="34" charset="77"/>
              </a:rPr>
              <a:t>Miri Maus</a:t>
            </a:r>
          </a:p>
          <a:p>
            <a:r>
              <a:rPr lang="de-DE" sz="1500" i="1" dirty="0">
                <a:solidFill>
                  <a:srgbClr val="53637B"/>
                </a:solidFill>
                <a:latin typeface="Source Sans Pro" panose="020B0503030403020204" pitchFamily="34" charset="77"/>
              </a:rPr>
              <a:t>Wiesen und Felder schützen, nicht fluten. Feldwege, leckere Kräuter und Beeren-büsche. Denkt an die Kleinen!</a:t>
            </a:r>
          </a:p>
        </p:txBody>
      </p:sp>
      <p:sp>
        <p:nvSpPr>
          <p:cNvPr id="10" name="TextBox 9">
            <a:extLst>
              <a:ext uri="{FF2B5EF4-FFF2-40B4-BE49-F238E27FC236}">
                <a16:creationId xmlns:a16="http://schemas.microsoft.com/office/drawing/2014/main" id="{1DE16F48-0C28-1315-54C6-59F2CE1D296B}"/>
              </a:ext>
            </a:extLst>
          </p:cNvPr>
          <p:cNvSpPr txBox="1"/>
          <p:nvPr/>
        </p:nvSpPr>
        <p:spPr>
          <a:xfrm>
            <a:off x="1920980" y="8217234"/>
            <a:ext cx="3817026" cy="1184940"/>
          </a:xfrm>
          <a:prstGeom prst="rect">
            <a:avLst/>
          </a:prstGeom>
          <a:noFill/>
        </p:spPr>
        <p:txBody>
          <a:bodyPr wrap="square">
            <a:spAutoFit/>
          </a:bodyPr>
          <a:lstStyle/>
          <a:p>
            <a:r>
              <a:rPr lang="de-DE" sz="2600" b="1" i="1" dirty="0">
                <a:solidFill>
                  <a:srgbClr val="53637B"/>
                </a:solidFill>
                <a:latin typeface="Source Sans Pro" panose="020B0503030403020204" pitchFamily="34" charset="77"/>
              </a:rPr>
              <a:t>Olli Otter</a:t>
            </a:r>
            <a:endParaRPr lang="de-DE" sz="2600" i="1" dirty="0">
              <a:solidFill>
                <a:srgbClr val="53637B"/>
              </a:solidFill>
              <a:latin typeface="Source Sans Pro" panose="020B0503030403020204" pitchFamily="34" charset="77"/>
            </a:endParaRPr>
          </a:p>
          <a:p>
            <a:r>
              <a:rPr lang="de-DE" sz="1500" i="1" dirty="0">
                <a:solidFill>
                  <a:srgbClr val="53637B"/>
                </a:solidFill>
                <a:latin typeface="Source Sans Pro" panose="020B0503030403020204" pitchFamily="34" charset="77"/>
              </a:rPr>
              <a:t>Wasserstraßen vom Stern bis nach Fahrland! Entlang Havel und Nuthe wird Potsdam unser Venedig des Nordens.</a:t>
            </a:r>
          </a:p>
        </p:txBody>
      </p:sp>
    </p:spTree>
    <p:extLst>
      <p:ext uri="{BB962C8B-B14F-4D97-AF65-F5344CB8AC3E}">
        <p14:creationId xmlns:p14="http://schemas.microsoft.com/office/powerpoint/2010/main" val="11383481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816</TotalTime>
  <Words>195</Words>
  <Application>Microsoft Macintosh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Source Sans Pro</vt:lpstr>
      <vt:lpstr>SourceSansPro</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Flyer Potsdamer Kinderwahl</dc:title>
  <dc:subject/>
  <dc:creator/>
  <cp:keywords/>
  <dc:description/>
  <cp:lastModifiedBy>Koehler, Sven</cp:lastModifiedBy>
  <cp:revision>23</cp:revision>
  <cp:lastPrinted>2025-02-08T13:25:47Z</cp:lastPrinted>
  <dcterms:created xsi:type="dcterms:W3CDTF">2024-06-04T21:30:24Z</dcterms:created>
  <dcterms:modified xsi:type="dcterms:W3CDTF">2025-02-25T12:10:56Z</dcterms:modified>
  <cp:category/>
</cp:coreProperties>
</file>